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5" r:id="rId13"/>
    <p:sldId id="270" r:id="rId14"/>
    <p:sldId id="271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CC"/>
    <a:srgbClr val="224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1B017-E60C-4B2A-9344-CE1CA8A1FC26}" v="16" dt="2022-10-26T10:18:09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2982" autoAdjust="0"/>
  </p:normalViewPr>
  <p:slideViewPr>
    <p:cSldViewPr snapToGrid="0" snapToObjects="1">
      <p:cViewPr varScale="1">
        <p:scale>
          <a:sx n="62" d="100"/>
          <a:sy n="62" d="100"/>
        </p:scale>
        <p:origin x="8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Bettcher" userId="4e6527f8-fe96-4715-bb1f-3ffcda44b2d8" providerId="ADAL" clId="{28F1B017-E60C-4B2A-9344-CE1CA8A1FC26}"/>
    <pc:docChg chg="undo custSel addSld delSld modSld sldOrd">
      <pc:chgData name="Kim Bettcher" userId="4e6527f8-fe96-4715-bb1f-3ffcda44b2d8" providerId="ADAL" clId="{28F1B017-E60C-4B2A-9344-CE1CA8A1FC26}" dt="2022-10-26T10:40:49.784" v="1091" actId="20577"/>
      <pc:docMkLst>
        <pc:docMk/>
      </pc:docMkLst>
      <pc:sldChg chg="del">
        <pc:chgData name="Kim Bettcher" userId="4e6527f8-fe96-4715-bb1f-3ffcda44b2d8" providerId="ADAL" clId="{28F1B017-E60C-4B2A-9344-CE1CA8A1FC26}" dt="2022-10-25T03:51:43.850" v="0" actId="2696"/>
        <pc:sldMkLst>
          <pc:docMk/>
          <pc:sldMk cId="105986825" sldId="261"/>
        </pc:sldMkLst>
      </pc:sldChg>
      <pc:sldChg chg="modSp mod">
        <pc:chgData name="Kim Bettcher" userId="4e6527f8-fe96-4715-bb1f-3ffcda44b2d8" providerId="ADAL" clId="{28F1B017-E60C-4B2A-9344-CE1CA8A1FC26}" dt="2022-10-25T03:52:01.944" v="5" actId="20577"/>
        <pc:sldMkLst>
          <pc:docMk/>
          <pc:sldMk cId="2219536401" sldId="263"/>
        </pc:sldMkLst>
        <pc:spChg chg="mod">
          <ac:chgData name="Kim Bettcher" userId="4e6527f8-fe96-4715-bb1f-3ffcda44b2d8" providerId="ADAL" clId="{28F1B017-E60C-4B2A-9344-CE1CA8A1FC26}" dt="2022-10-25T03:52:01.944" v="5" actId="20577"/>
          <ac:spMkLst>
            <pc:docMk/>
            <pc:sldMk cId="2219536401" sldId="263"/>
            <ac:spMk id="9" creationId="{ED533B82-7FAD-076B-07D9-57CDCAC3E498}"/>
          </ac:spMkLst>
        </pc:spChg>
      </pc:sldChg>
      <pc:sldChg chg="modSp mod">
        <pc:chgData name="Kim Bettcher" userId="4e6527f8-fe96-4715-bb1f-3ffcda44b2d8" providerId="ADAL" clId="{28F1B017-E60C-4B2A-9344-CE1CA8A1FC26}" dt="2022-10-26T10:40:49.784" v="1091" actId="20577"/>
        <pc:sldMkLst>
          <pc:docMk/>
          <pc:sldMk cId="3809127156" sldId="266"/>
        </pc:sldMkLst>
        <pc:spChg chg="mod">
          <ac:chgData name="Kim Bettcher" userId="4e6527f8-fe96-4715-bb1f-3ffcda44b2d8" providerId="ADAL" clId="{28F1B017-E60C-4B2A-9344-CE1CA8A1FC26}" dt="2022-10-26T10:40:49.784" v="1091" actId="20577"/>
          <ac:spMkLst>
            <pc:docMk/>
            <pc:sldMk cId="3809127156" sldId="266"/>
            <ac:spMk id="2" creationId="{1F3B4D47-ACB9-8870-C127-E4F8647C9307}"/>
          </ac:spMkLst>
        </pc:spChg>
        <pc:spChg chg="mod">
          <ac:chgData name="Kim Bettcher" userId="4e6527f8-fe96-4715-bb1f-3ffcda44b2d8" providerId="ADAL" clId="{28F1B017-E60C-4B2A-9344-CE1CA8A1FC26}" dt="2022-10-25T14:00:50.283" v="902" actId="3626"/>
          <ac:spMkLst>
            <pc:docMk/>
            <pc:sldMk cId="3809127156" sldId="266"/>
            <ac:spMk id="6" creationId="{61BD767E-F919-E646-FE1D-902642A8C0AB}"/>
          </ac:spMkLst>
        </pc:spChg>
        <pc:graphicFrameChg chg="mod">
          <ac:chgData name="Kim Bettcher" userId="4e6527f8-fe96-4715-bb1f-3ffcda44b2d8" providerId="ADAL" clId="{28F1B017-E60C-4B2A-9344-CE1CA8A1FC26}" dt="2022-10-25T04:01:02.352" v="47" actId="1076"/>
          <ac:graphicFrameMkLst>
            <pc:docMk/>
            <pc:sldMk cId="3809127156" sldId="266"/>
            <ac:graphicFrameMk id="4" creationId="{CCB7DC79-8476-5321-B730-12D8BF65E070}"/>
          </ac:graphicFrameMkLst>
        </pc:graphicFrameChg>
      </pc:sldChg>
      <pc:sldChg chg="modSp mod">
        <pc:chgData name="Kim Bettcher" userId="4e6527f8-fe96-4715-bb1f-3ffcda44b2d8" providerId="ADAL" clId="{28F1B017-E60C-4B2A-9344-CE1CA8A1FC26}" dt="2022-10-25T14:02:52.601" v="906" actId="207"/>
        <pc:sldMkLst>
          <pc:docMk/>
          <pc:sldMk cId="2924700558" sldId="267"/>
        </pc:sldMkLst>
        <pc:spChg chg="mod">
          <ac:chgData name="Kim Bettcher" userId="4e6527f8-fe96-4715-bb1f-3ffcda44b2d8" providerId="ADAL" clId="{28F1B017-E60C-4B2A-9344-CE1CA8A1FC26}" dt="2022-10-25T04:03:31.471" v="50" actId="14100"/>
          <ac:spMkLst>
            <pc:docMk/>
            <pc:sldMk cId="2924700558" sldId="267"/>
            <ac:spMk id="2" creationId="{DF0F42D6-79A0-615A-D7EE-FCBE8FDA428E}"/>
          </ac:spMkLst>
        </pc:spChg>
        <pc:spChg chg="mod">
          <ac:chgData name="Kim Bettcher" userId="4e6527f8-fe96-4715-bb1f-3ffcda44b2d8" providerId="ADAL" clId="{28F1B017-E60C-4B2A-9344-CE1CA8A1FC26}" dt="2022-10-25T14:02:52.601" v="906" actId="207"/>
          <ac:spMkLst>
            <pc:docMk/>
            <pc:sldMk cId="2924700558" sldId="267"/>
            <ac:spMk id="6" creationId="{7826CA3E-60AC-2942-8F40-71E1583E815F}"/>
          </ac:spMkLst>
        </pc:spChg>
        <pc:picChg chg="mod">
          <ac:chgData name="Kim Bettcher" userId="4e6527f8-fe96-4715-bb1f-3ffcda44b2d8" providerId="ADAL" clId="{28F1B017-E60C-4B2A-9344-CE1CA8A1FC26}" dt="2022-10-25T04:03:38.084" v="51" actId="1076"/>
          <ac:picMkLst>
            <pc:docMk/>
            <pc:sldMk cId="2924700558" sldId="267"/>
            <ac:picMk id="5" creationId="{08F6EF7B-DDC8-B745-ABE4-71AA8876BBD0}"/>
          </ac:picMkLst>
        </pc:picChg>
      </pc:sldChg>
      <pc:sldChg chg="addSp delSp modSp mod">
        <pc:chgData name="Kim Bettcher" userId="4e6527f8-fe96-4715-bb1f-3ffcda44b2d8" providerId="ADAL" clId="{28F1B017-E60C-4B2A-9344-CE1CA8A1FC26}" dt="2022-10-26T10:34:14.331" v="1086" actId="14100"/>
        <pc:sldMkLst>
          <pc:docMk/>
          <pc:sldMk cId="2882749888" sldId="268"/>
        </pc:sldMkLst>
        <pc:spChg chg="mod">
          <ac:chgData name="Kim Bettcher" userId="4e6527f8-fe96-4715-bb1f-3ffcda44b2d8" providerId="ADAL" clId="{28F1B017-E60C-4B2A-9344-CE1CA8A1FC26}" dt="2022-10-25T04:03:54.720" v="53" actId="14100"/>
          <ac:spMkLst>
            <pc:docMk/>
            <pc:sldMk cId="2882749888" sldId="268"/>
            <ac:spMk id="2" creationId="{FF978A1F-BACF-C3BA-4BA3-73A40E7DDC32}"/>
          </ac:spMkLst>
        </pc:spChg>
        <pc:spChg chg="mod">
          <ac:chgData name="Kim Bettcher" userId="4e6527f8-fe96-4715-bb1f-3ffcda44b2d8" providerId="ADAL" clId="{28F1B017-E60C-4B2A-9344-CE1CA8A1FC26}" dt="2022-10-25T10:44:33.267" v="826" actId="20577"/>
          <ac:spMkLst>
            <pc:docMk/>
            <pc:sldMk cId="2882749888" sldId="268"/>
            <ac:spMk id="3" creationId="{4051DB9E-3F35-3CF0-619D-EE539AFA6151}"/>
          </ac:spMkLst>
        </pc:spChg>
        <pc:graphicFrameChg chg="add mod modGraphic">
          <ac:chgData name="Kim Bettcher" userId="4e6527f8-fe96-4715-bb1f-3ffcda44b2d8" providerId="ADAL" clId="{28F1B017-E60C-4B2A-9344-CE1CA8A1FC26}" dt="2022-10-26T10:34:14.331" v="1086" actId="14100"/>
          <ac:graphicFrameMkLst>
            <pc:docMk/>
            <pc:sldMk cId="2882749888" sldId="268"/>
            <ac:graphicFrameMk id="4" creationId="{32D3C205-C8F3-1148-8DEA-99B5872ECEC8}"/>
          </ac:graphicFrameMkLst>
        </pc:graphicFrameChg>
        <pc:picChg chg="del mod">
          <ac:chgData name="Kim Bettcher" userId="4e6527f8-fe96-4715-bb1f-3ffcda44b2d8" providerId="ADAL" clId="{28F1B017-E60C-4B2A-9344-CE1CA8A1FC26}" dt="2022-10-25T10:45:21.426" v="827" actId="478"/>
          <ac:picMkLst>
            <pc:docMk/>
            <pc:sldMk cId="2882749888" sldId="268"/>
            <ac:picMk id="5" creationId="{BF881C4A-BFFB-27F9-42CC-5B739666C066}"/>
          </ac:picMkLst>
        </pc:picChg>
      </pc:sldChg>
      <pc:sldChg chg="modSp mod">
        <pc:chgData name="Kim Bettcher" userId="4e6527f8-fe96-4715-bb1f-3ffcda44b2d8" providerId="ADAL" clId="{28F1B017-E60C-4B2A-9344-CE1CA8A1FC26}" dt="2022-10-25T04:05:37.541" v="62" actId="1076"/>
        <pc:sldMkLst>
          <pc:docMk/>
          <pc:sldMk cId="3487793549" sldId="269"/>
        </pc:sldMkLst>
        <pc:spChg chg="mod">
          <ac:chgData name="Kim Bettcher" userId="4e6527f8-fe96-4715-bb1f-3ffcda44b2d8" providerId="ADAL" clId="{28F1B017-E60C-4B2A-9344-CE1CA8A1FC26}" dt="2022-10-25T04:05:18.324" v="59" actId="14100"/>
          <ac:spMkLst>
            <pc:docMk/>
            <pc:sldMk cId="3487793549" sldId="269"/>
            <ac:spMk id="2" creationId="{654F453F-4F39-478A-39DD-499A5908118C}"/>
          </ac:spMkLst>
        </pc:spChg>
        <pc:picChg chg="mod">
          <ac:chgData name="Kim Bettcher" userId="4e6527f8-fe96-4715-bb1f-3ffcda44b2d8" providerId="ADAL" clId="{28F1B017-E60C-4B2A-9344-CE1CA8A1FC26}" dt="2022-10-25T04:05:22.384" v="60" actId="14100"/>
          <ac:picMkLst>
            <pc:docMk/>
            <pc:sldMk cId="3487793549" sldId="269"/>
            <ac:picMk id="4" creationId="{4E1983A5-4DEF-86E5-990D-A2B241E6DA6B}"/>
          </ac:picMkLst>
        </pc:picChg>
        <pc:picChg chg="mod">
          <ac:chgData name="Kim Bettcher" userId="4e6527f8-fe96-4715-bb1f-3ffcda44b2d8" providerId="ADAL" clId="{28F1B017-E60C-4B2A-9344-CE1CA8A1FC26}" dt="2022-10-25T04:05:37.541" v="62" actId="1076"/>
          <ac:picMkLst>
            <pc:docMk/>
            <pc:sldMk cId="3487793549" sldId="269"/>
            <ac:picMk id="5" creationId="{B1296C03-49E9-F695-E8A7-7B82219F7C9C}"/>
          </ac:picMkLst>
        </pc:picChg>
      </pc:sldChg>
      <pc:sldChg chg="addSp delSp modSp mod">
        <pc:chgData name="Kim Bettcher" userId="4e6527f8-fe96-4715-bb1f-3ffcda44b2d8" providerId="ADAL" clId="{28F1B017-E60C-4B2A-9344-CE1CA8A1FC26}" dt="2022-10-26T10:37:20.130" v="1090" actId="255"/>
        <pc:sldMkLst>
          <pc:docMk/>
          <pc:sldMk cId="511134980" sldId="270"/>
        </pc:sldMkLst>
        <pc:spChg chg="mod">
          <ac:chgData name="Kim Bettcher" userId="4e6527f8-fe96-4715-bb1f-3ffcda44b2d8" providerId="ADAL" clId="{28F1B017-E60C-4B2A-9344-CE1CA8A1FC26}" dt="2022-10-25T04:17:00.033" v="97" actId="6549"/>
          <ac:spMkLst>
            <pc:docMk/>
            <pc:sldMk cId="511134980" sldId="270"/>
            <ac:spMk id="2" creationId="{D2D53E15-A6BC-07BE-CB5F-FB01DE87C778}"/>
          </ac:spMkLst>
        </pc:spChg>
        <pc:spChg chg="add del mod">
          <ac:chgData name="Kim Bettcher" userId="4e6527f8-fe96-4715-bb1f-3ffcda44b2d8" providerId="ADAL" clId="{28F1B017-E60C-4B2A-9344-CE1CA8A1FC26}" dt="2022-10-25T04:17:30.059" v="101"/>
          <ac:spMkLst>
            <pc:docMk/>
            <pc:sldMk cId="511134980" sldId="270"/>
            <ac:spMk id="5" creationId="{DC38C8B7-653C-7695-FEF3-28114A6D366D}"/>
          </ac:spMkLst>
        </pc:spChg>
        <pc:spChg chg="add mod">
          <ac:chgData name="Kim Bettcher" userId="4e6527f8-fe96-4715-bb1f-3ffcda44b2d8" providerId="ADAL" clId="{28F1B017-E60C-4B2A-9344-CE1CA8A1FC26}" dt="2022-10-26T10:33:04.137" v="1082" actId="27636"/>
          <ac:spMkLst>
            <pc:docMk/>
            <pc:sldMk cId="511134980" sldId="270"/>
            <ac:spMk id="7" creationId="{A76650BD-FE24-2B13-671A-C90D1E551A36}"/>
          </ac:spMkLst>
        </pc:spChg>
        <pc:spChg chg="add mod">
          <ac:chgData name="Kim Bettcher" userId="4e6527f8-fe96-4715-bb1f-3ffcda44b2d8" providerId="ADAL" clId="{28F1B017-E60C-4B2A-9344-CE1CA8A1FC26}" dt="2022-10-26T10:33:05.047" v="1085" actId="20577"/>
          <ac:spMkLst>
            <pc:docMk/>
            <pc:sldMk cId="511134980" sldId="270"/>
            <ac:spMk id="8" creationId="{146B5133-9367-EA35-7822-B9CDAB0398C2}"/>
          </ac:spMkLst>
        </pc:spChg>
        <pc:spChg chg="del mod">
          <ac:chgData name="Kim Bettcher" userId="4e6527f8-fe96-4715-bb1f-3ffcda44b2d8" providerId="ADAL" clId="{28F1B017-E60C-4B2A-9344-CE1CA8A1FC26}" dt="2022-10-25T04:17:17.089" v="100" actId="21"/>
          <ac:spMkLst>
            <pc:docMk/>
            <pc:sldMk cId="511134980" sldId="270"/>
            <ac:spMk id="10" creationId="{F4C31B55-90F9-4AD8-F8A1-F9F277DEF7A0}"/>
          </ac:spMkLst>
        </pc:spChg>
        <pc:spChg chg="add mod">
          <ac:chgData name="Kim Bettcher" userId="4e6527f8-fe96-4715-bb1f-3ffcda44b2d8" providerId="ADAL" clId="{28F1B017-E60C-4B2A-9344-CE1CA8A1FC26}" dt="2022-10-25T04:18:21.669" v="110" actId="1076"/>
          <ac:spMkLst>
            <pc:docMk/>
            <pc:sldMk cId="511134980" sldId="270"/>
            <ac:spMk id="11" creationId="{5A9B86C1-A0DD-40E3-B58C-DC25416ED156}"/>
          </ac:spMkLst>
        </pc:spChg>
        <pc:graphicFrameChg chg="add mod modGraphic">
          <ac:chgData name="Kim Bettcher" userId="4e6527f8-fe96-4715-bb1f-3ffcda44b2d8" providerId="ADAL" clId="{28F1B017-E60C-4B2A-9344-CE1CA8A1FC26}" dt="2022-10-26T10:37:20.130" v="1090" actId="255"/>
          <ac:graphicFrameMkLst>
            <pc:docMk/>
            <pc:sldMk cId="511134980" sldId="270"/>
            <ac:graphicFrameMk id="9" creationId="{084FAE28-C8E4-1C64-9900-787ED7F84896}"/>
          </ac:graphicFrameMkLst>
        </pc:graphicFrameChg>
        <pc:picChg chg="del mod">
          <ac:chgData name="Kim Bettcher" userId="4e6527f8-fe96-4715-bb1f-3ffcda44b2d8" providerId="ADAL" clId="{28F1B017-E60C-4B2A-9344-CE1CA8A1FC26}" dt="2022-10-25T04:17:05.079" v="98" actId="478"/>
          <ac:picMkLst>
            <pc:docMk/>
            <pc:sldMk cId="511134980" sldId="270"/>
            <ac:picMk id="4" creationId="{A8FC8C93-B63E-0B59-6666-578894191240}"/>
          </ac:picMkLst>
        </pc:picChg>
      </pc:sldChg>
      <pc:sldChg chg="modSp mod ord modNotesTx">
        <pc:chgData name="Kim Bettcher" userId="4e6527f8-fe96-4715-bb1f-3ffcda44b2d8" providerId="ADAL" clId="{28F1B017-E60C-4B2A-9344-CE1CA8A1FC26}" dt="2022-10-26T10:31:37.110" v="1049" actId="20577"/>
        <pc:sldMkLst>
          <pc:docMk/>
          <pc:sldMk cId="2550941582" sldId="271"/>
        </pc:sldMkLst>
        <pc:spChg chg="mod">
          <ac:chgData name="Kim Bettcher" userId="4e6527f8-fe96-4715-bb1f-3ffcda44b2d8" providerId="ADAL" clId="{28F1B017-E60C-4B2A-9344-CE1CA8A1FC26}" dt="2022-10-26T10:31:37.110" v="1049" actId="20577"/>
          <ac:spMkLst>
            <pc:docMk/>
            <pc:sldMk cId="2550941582" sldId="271"/>
            <ac:spMk id="2" creationId="{57878240-F6A6-3DF7-BE42-50EA70F34420}"/>
          </ac:spMkLst>
        </pc:spChg>
        <pc:spChg chg="mod">
          <ac:chgData name="Kim Bettcher" userId="4e6527f8-fe96-4715-bb1f-3ffcda44b2d8" providerId="ADAL" clId="{28F1B017-E60C-4B2A-9344-CE1CA8A1FC26}" dt="2022-10-25T09:43:22.759" v="279" actId="20577"/>
          <ac:spMkLst>
            <pc:docMk/>
            <pc:sldMk cId="2550941582" sldId="271"/>
            <ac:spMk id="3" creationId="{57199847-C9D8-C19C-38A1-93CB04602651}"/>
          </ac:spMkLst>
        </pc:spChg>
      </pc:sldChg>
      <pc:sldChg chg="modSp del mod ord">
        <pc:chgData name="Kim Bettcher" userId="4e6527f8-fe96-4715-bb1f-3ffcda44b2d8" providerId="ADAL" clId="{28F1B017-E60C-4B2A-9344-CE1CA8A1FC26}" dt="2022-10-25T10:22:02.788" v="450" actId="47"/>
        <pc:sldMkLst>
          <pc:docMk/>
          <pc:sldMk cId="734207533" sldId="272"/>
        </pc:sldMkLst>
        <pc:spChg chg="mod">
          <ac:chgData name="Kim Bettcher" userId="4e6527f8-fe96-4715-bb1f-3ffcda44b2d8" providerId="ADAL" clId="{28F1B017-E60C-4B2A-9344-CE1CA8A1FC26}" dt="2022-10-25T04:19:10.764" v="171" actId="14100"/>
          <ac:spMkLst>
            <pc:docMk/>
            <pc:sldMk cId="734207533" sldId="272"/>
            <ac:spMk id="2" creationId="{C482A3A0-6955-8468-E23F-C80F59E2B2BC}"/>
          </ac:spMkLst>
        </pc:spChg>
        <pc:spChg chg="mod">
          <ac:chgData name="Kim Bettcher" userId="4e6527f8-fe96-4715-bb1f-3ffcda44b2d8" providerId="ADAL" clId="{28F1B017-E60C-4B2A-9344-CE1CA8A1FC26}" dt="2022-10-25T04:19:29.637" v="185" actId="20577"/>
          <ac:spMkLst>
            <pc:docMk/>
            <pc:sldMk cId="734207533" sldId="272"/>
            <ac:spMk id="3" creationId="{7ACBBF1B-891C-08ED-337C-C6BA4E469DF0}"/>
          </ac:spMkLst>
        </pc:spChg>
      </pc:sldChg>
      <pc:sldChg chg="addSp delSp modSp add mod modNotesTx">
        <pc:chgData name="Kim Bettcher" userId="4e6527f8-fe96-4715-bb1f-3ffcda44b2d8" providerId="ADAL" clId="{28F1B017-E60C-4B2A-9344-CE1CA8A1FC26}" dt="2022-10-25T10:37:55.494" v="794" actId="1076"/>
        <pc:sldMkLst>
          <pc:docMk/>
          <pc:sldMk cId="99472006" sldId="274"/>
        </pc:sldMkLst>
        <pc:spChg chg="mod">
          <ac:chgData name="Kim Bettcher" userId="4e6527f8-fe96-4715-bb1f-3ffcda44b2d8" providerId="ADAL" clId="{28F1B017-E60C-4B2A-9344-CE1CA8A1FC26}" dt="2022-10-25T10:22:36.556" v="500" actId="20577"/>
          <ac:spMkLst>
            <pc:docMk/>
            <pc:sldMk cId="99472006" sldId="274"/>
            <ac:spMk id="2" creationId="{57878240-F6A6-3DF7-BE42-50EA70F34420}"/>
          </ac:spMkLst>
        </pc:spChg>
        <pc:spChg chg="del mod">
          <ac:chgData name="Kim Bettcher" userId="4e6527f8-fe96-4715-bb1f-3ffcda44b2d8" providerId="ADAL" clId="{28F1B017-E60C-4B2A-9344-CE1CA8A1FC26}" dt="2022-10-25T10:22:51.608" v="502" actId="3680"/>
          <ac:spMkLst>
            <pc:docMk/>
            <pc:sldMk cId="99472006" sldId="274"/>
            <ac:spMk id="3" creationId="{57199847-C9D8-C19C-38A1-93CB04602651}"/>
          </ac:spMkLst>
        </pc:spChg>
        <pc:spChg chg="add mod">
          <ac:chgData name="Kim Bettcher" userId="4e6527f8-fe96-4715-bb1f-3ffcda44b2d8" providerId="ADAL" clId="{28F1B017-E60C-4B2A-9344-CE1CA8A1FC26}" dt="2022-10-25T10:37:44.104" v="792" actId="1076"/>
          <ac:spMkLst>
            <pc:docMk/>
            <pc:sldMk cId="99472006" sldId="274"/>
            <ac:spMk id="5" creationId="{A9532D0D-D842-A310-C770-4D35626A9A70}"/>
          </ac:spMkLst>
        </pc:spChg>
        <pc:spChg chg="add mod">
          <ac:chgData name="Kim Bettcher" userId="4e6527f8-fe96-4715-bb1f-3ffcda44b2d8" providerId="ADAL" clId="{28F1B017-E60C-4B2A-9344-CE1CA8A1FC26}" dt="2022-10-25T10:37:55.494" v="794" actId="1076"/>
          <ac:spMkLst>
            <pc:docMk/>
            <pc:sldMk cId="99472006" sldId="274"/>
            <ac:spMk id="7" creationId="{74EA0855-6E4D-87F2-780A-315ED521D4AD}"/>
          </ac:spMkLst>
        </pc:spChg>
        <pc:graphicFrameChg chg="add mod ord modGraphic">
          <ac:chgData name="Kim Bettcher" userId="4e6527f8-fe96-4715-bb1f-3ffcda44b2d8" providerId="ADAL" clId="{28F1B017-E60C-4B2A-9344-CE1CA8A1FC26}" dt="2022-10-25T10:37:49.510" v="793" actId="1076"/>
          <ac:graphicFrameMkLst>
            <pc:docMk/>
            <pc:sldMk cId="99472006" sldId="274"/>
            <ac:graphicFrameMk id="4" creationId="{4510B679-66C3-4D85-B321-F66CE9C3F37B}"/>
          </ac:graphicFrameMkLst>
        </pc:graphicFrameChg>
      </pc:sldChg>
      <pc:sldChg chg="add del">
        <pc:chgData name="Kim Bettcher" userId="4e6527f8-fe96-4715-bb1f-3ffcda44b2d8" providerId="ADAL" clId="{28F1B017-E60C-4B2A-9344-CE1CA8A1FC26}" dt="2022-10-25T04:18:37.287" v="114" actId="47"/>
        <pc:sldMkLst>
          <pc:docMk/>
          <pc:sldMk cId="3666280849" sldId="274"/>
        </pc:sldMkLst>
      </pc:sldChg>
      <pc:sldChg chg="addSp delSp modSp add mod">
        <pc:chgData name="Kim Bettcher" userId="4e6527f8-fe96-4715-bb1f-3ffcda44b2d8" providerId="ADAL" clId="{28F1B017-E60C-4B2A-9344-CE1CA8A1FC26}" dt="2022-10-26T10:16:34.376" v="941" actId="1076"/>
        <pc:sldMkLst>
          <pc:docMk/>
          <pc:sldMk cId="3518756651" sldId="275"/>
        </pc:sldMkLst>
        <pc:spChg chg="mod">
          <ac:chgData name="Kim Bettcher" userId="4e6527f8-fe96-4715-bb1f-3ffcda44b2d8" providerId="ADAL" clId="{28F1B017-E60C-4B2A-9344-CE1CA8A1FC26}" dt="2022-10-26T10:14:12.809" v="932" actId="20577"/>
          <ac:spMkLst>
            <pc:docMk/>
            <pc:sldMk cId="3518756651" sldId="275"/>
            <ac:spMk id="2" creationId="{654F453F-4F39-478A-39DD-499A5908118C}"/>
          </ac:spMkLst>
        </pc:spChg>
        <pc:spChg chg="add del mod">
          <ac:chgData name="Kim Bettcher" userId="4e6527f8-fe96-4715-bb1f-3ffcda44b2d8" providerId="ADAL" clId="{28F1B017-E60C-4B2A-9344-CE1CA8A1FC26}" dt="2022-10-26T10:16:21.374" v="938"/>
          <ac:spMkLst>
            <pc:docMk/>
            <pc:sldMk cId="3518756651" sldId="275"/>
            <ac:spMk id="6" creationId="{9C009AF7-3132-16F5-2633-7BFA9E4152BC}"/>
          </ac:spMkLst>
        </pc:spChg>
        <pc:picChg chg="del">
          <ac:chgData name="Kim Bettcher" userId="4e6527f8-fe96-4715-bb1f-3ffcda44b2d8" providerId="ADAL" clId="{28F1B017-E60C-4B2A-9344-CE1CA8A1FC26}" dt="2022-10-26T10:15:30.650" v="933" actId="478"/>
          <ac:picMkLst>
            <pc:docMk/>
            <pc:sldMk cId="3518756651" sldId="275"/>
            <ac:picMk id="4" creationId="{4E1983A5-4DEF-86E5-990D-A2B241E6DA6B}"/>
          </ac:picMkLst>
        </pc:picChg>
        <pc:picChg chg="del mod">
          <ac:chgData name="Kim Bettcher" userId="4e6527f8-fe96-4715-bb1f-3ffcda44b2d8" providerId="ADAL" clId="{28F1B017-E60C-4B2A-9344-CE1CA8A1FC26}" dt="2022-10-26T10:15:50.527" v="935" actId="478"/>
          <ac:picMkLst>
            <pc:docMk/>
            <pc:sldMk cId="3518756651" sldId="275"/>
            <ac:picMk id="5" creationId="{B1296C03-49E9-F695-E8A7-7B82219F7C9C}"/>
          </ac:picMkLst>
        </pc:picChg>
        <pc:picChg chg="add mod">
          <ac:chgData name="Kim Bettcher" userId="4e6527f8-fe96-4715-bb1f-3ffcda44b2d8" providerId="ADAL" clId="{28F1B017-E60C-4B2A-9344-CE1CA8A1FC26}" dt="2022-10-26T10:16:34.376" v="941" actId="1076"/>
          <ac:picMkLst>
            <pc:docMk/>
            <pc:sldMk cId="3518756651" sldId="275"/>
            <ac:picMk id="7" creationId="{98ECF511-4488-6F3C-87B4-BD89C18A952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91715879265092"/>
          <c:y val="0.12446415373244642"/>
          <c:w val="0.87001771653543303"/>
          <c:h val="0.745662889699763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Marguerite Casey Foundation Org Capacity Assessment Sumary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Leadership Capacity</c:v>
                </c:pt>
                <c:pt idx="1">
                  <c:v>Adaptive Capacity</c:v>
                </c:pt>
                <c:pt idx="2">
                  <c:v>Management Capacity</c:v>
                </c:pt>
                <c:pt idx="3">
                  <c:v>Operational Capacity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2.9</c:v>
                </c:pt>
                <c:pt idx="2">
                  <c:v>3.5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7-4817-95DA-DAE7DBEFD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3988944"/>
        <c:axId val="303992080"/>
      </c:barChart>
      <c:catAx>
        <c:axId val="30398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992080"/>
        <c:crosses val="autoZero"/>
        <c:auto val="1"/>
        <c:lblAlgn val="ctr"/>
        <c:lblOffset val="100"/>
        <c:noMultiLvlLbl val="0"/>
      </c:catAx>
      <c:valAx>
        <c:axId val="30399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98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724F9-17DF-41E3-B061-9F7A488B9FD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5373-E1F3-4D43-93FB-067328B9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7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1993-2012</a:t>
            </a:r>
            <a:r>
              <a:rPr lang="en-US" b="1" dirty="0"/>
              <a:t> 39 </a:t>
            </a:r>
            <a:r>
              <a:rPr lang="en-US" dirty="0"/>
              <a:t>countries adopt laws adopted restricting donor funding for NGOs (</a:t>
            </a:r>
            <a:r>
              <a:rPr lang="en-US" i="1" dirty="0"/>
              <a:t>source: World Development 84</a:t>
            </a:r>
            <a:r>
              <a:rPr lang="en-US" dirty="0"/>
              <a:t>)</a:t>
            </a:r>
          </a:p>
          <a:p>
            <a:r>
              <a:rPr lang="en-US" dirty="0"/>
              <a:t>2012-2015 </a:t>
            </a:r>
            <a:r>
              <a:rPr lang="en-US" b="1" dirty="0"/>
              <a:t>60 </a:t>
            </a:r>
            <a:r>
              <a:rPr lang="en-US" dirty="0"/>
              <a:t>countries</a:t>
            </a:r>
            <a:r>
              <a:rPr lang="en-US" b="1" dirty="0"/>
              <a:t> </a:t>
            </a:r>
            <a:r>
              <a:rPr lang="en-US" dirty="0"/>
              <a:t>pass 120 laws restricting activities of NGOs. 40 laws restrict foreign funding of NGOs. </a:t>
            </a:r>
            <a:r>
              <a:rPr lang="en-US" i="1" dirty="0"/>
              <a:t>(source International Center for Not for Profit Law)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1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audience go through developing their own social objective statements.</a:t>
            </a:r>
          </a:p>
          <a:p>
            <a:endParaRPr lang="en-US" dirty="0"/>
          </a:p>
          <a:p>
            <a:r>
              <a:rPr lang="en-US" dirty="0"/>
              <a:t>It is not WHAT you do but WHY</a:t>
            </a:r>
          </a:p>
          <a:p>
            <a:endParaRPr lang="en-US" dirty="0"/>
          </a:p>
          <a:p>
            <a:r>
              <a:rPr lang="en-US" dirty="0"/>
              <a:t>Explain the social and Economic Benefits to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4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having a Board, Policies, Procedures</a:t>
            </a:r>
          </a:p>
          <a:p>
            <a:endParaRPr lang="en-US" dirty="0"/>
          </a:p>
          <a:p>
            <a:r>
              <a:rPr lang="en-US" dirty="0"/>
              <a:t>Talk about Duty of Care, Loyalty, and Obedience</a:t>
            </a:r>
          </a:p>
          <a:p>
            <a:endParaRPr lang="en-US" dirty="0"/>
          </a:p>
          <a:p>
            <a:r>
              <a:rPr lang="en-US" dirty="0"/>
              <a:t>Go through an exercise with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6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having a Board, Policies, Procedures</a:t>
            </a:r>
          </a:p>
          <a:p>
            <a:endParaRPr lang="en-US" dirty="0"/>
          </a:p>
          <a:p>
            <a:r>
              <a:rPr lang="en-US" dirty="0"/>
              <a:t>Talk about Duty of Care, Loyalty, and Obedience</a:t>
            </a:r>
          </a:p>
          <a:p>
            <a:endParaRPr lang="en-US" dirty="0"/>
          </a:p>
          <a:p>
            <a:r>
              <a:rPr lang="en-US" dirty="0"/>
              <a:t>Go through an exercise with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3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 Donations/Fundraising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funds received through specific solicitation activities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Project Financing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funds received for a specific purpose/project and can only be used for that project.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 Financing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refers to financing for the organization to achieve the organization’s purpose or vision.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 and/or Services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funds received for providing specific products/services to general public could include (food services, childcare, training, artisanal sales, health services, etc.</a:t>
            </a:r>
          </a:p>
          <a:p>
            <a:endParaRPr lang="en-US" dirty="0"/>
          </a:p>
          <a:p>
            <a:r>
              <a:rPr lang="en-US" dirty="0"/>
              <a:t>OR Government; Individual Donors; Corporate Donors; International Cooperation</a:t>
            </a:r>
          </a:p>
          <a:p>
            <a:endParaRPr lang="en-US" dirty="0"/>
          </a:p>
          <a:p>
            <a:r>
              <a:rPr lang="en-US" dirty="0"/>
              <a:t>Strategy ties to the stakeholder and their motivations,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5373-E1F3-4D43-93FB-067328B943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PE Log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01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aphic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49C074-29E2-8244-8420-EF88022F5A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Graphic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bIns="731520"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80167-7B50-D947-A7FD-273C65350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92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C13F4-0772-A440-93A2-B5D49EFF8B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06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vy 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D45D20-D067-C94C-8223-061E7DB47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vy Globe Title &amp;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113-2EEF-7947-AA1A-984B7C15018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2422-6E7D-F842-BBC1-F2147648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62897"/>
            <a:ext cx="12192000" cy="4295103"/>
          </a:xfrm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6CADA-9BA6-D54B-86E6-7D4EFCB43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Map Title &amp;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113-2EEF-7947-AA1A-984B7C15018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2422-6E7D-F842-BBC1-F2147648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62896"/>
            <a:ext cx="12192000" cy="4295104"/>
          </a:xfrm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0C3673-D414-114C-8C06-C0E8B4CEE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Navy Title &amp;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113-2EEF-7947-AA1A-984B7C15018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2422-6E7D-F842-BBC1-F2147648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62897"/>
            <a:ext cx="12192000" cy="4295103"/>
          </a:xfrm>
          <a:noFill/>
        </p:spPr>
        <p:txBody>
          <a:bodyPr lIns="457200" tIns="365760" rIns="457200" bIns="457200"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E0873-AB0D-5049-9DB4-704EC1624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Blue Title &amp;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113-2EEF-7947-AA1A-984B7C15018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2422-6E7D-F842-BBC1-F2147648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62897"/>
            <a:ext cx="12192000" cy="4295103"/>
          </a:xfrm>
          <a:noFill/>
        </p:spPr>
        <p:txBody>
          <a:bodyPr lIns="457200" tIns="365760" rIns="457200" bIns="4572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E0873-AB0D-5049-9DB4-704EC1624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04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vy Globe Title &amp;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D547-6704-8648-BAAA-E8D6E88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F74-96A6-EF4D-874D-89B0ABBD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62892"/>
            <a:ext cx="6078828" cy="4295107"/>
          </a:xfrm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DD438-BAF2-7642-9B06-ACA2E95DE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8828" y="2562892"/>
            <a:ext cx="6113172" cy="429510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D9E881-EEB2-FD4C-836D-7827C5CF0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0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Map Title &amp;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D547-6704-8648-BAAA-E8D6E88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F74-96A6-EF4D-874D-89B0ABBD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62893"/>
            <a:ext cx="6078828" cy="4295107"/>
          </a:xfrm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DD438-BAF2-7642-9B06-ACA2E95DE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8828" y="2562892"/>
            <a:ext cx="6113172" cy="429510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37889-11ED-614C-B642-E2FD28564B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i-Corruption Center Log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63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&amp; Content (Vertic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113-2EEF-7947-AA1A-984B7C15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17996" cy="6858000"/>
          </a:xfrm>
          <a:solidFill>
            <a:schemeClr val="tx2"/>
          </a:solidFill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2422-6E7D-F842-BBC1-F2147648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996" y="1"/>
            <a:ext cx="7774003" cy="6858000"/>
          </a:xfrm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6CADA-9BA6-D54B-86E6-7D4EFCB43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0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&amp; Content (Vertic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113-2EEF-7947-AA1A-984B7C15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17996" cy="6858000"/>
          </a:xfrm>
          <a:solidFill>
            <a:schemeClr val="accent1"/>
          </a:solidFill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2422-6E7D-F842-BBC1-F2147648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996" y="1"/>
            <a:ext cx="7774003" cy="6858000"/>
          </a:xfrm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6CADA-9BA6-D54B-86E6-7D4EFCB43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cus Are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113-2EEF-7947-AA1A-984B7C15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9166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B714B-BA75-E34F-AD05-841C28D69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19" y="2943494"/>
            <a:ext cx="1718342" cy="1678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1C2DF-1078-4E44-895C-23943C0778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0113" y="2943494"/>
            <a:ext cx="1718342" cy="1678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5204F-640A-1D46-A9D3-0064E94232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9207" y="2943495"/>
            <a:ext cx="1718342" cy="1678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0A103-0B5C-7049-9704-6B84CE6423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68301" y="2957917"/>
            <a:ext cx="1718342" cy="16783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75DD2A-B653-D34C-B3DA-36318EE577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37395" y="2957917"/>
            <a:ext cx="1718342" cy="1678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BB3311-4DBF-B041-82EB-138ABFE5102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6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i-Corruption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rIns="457200"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5BFB6-AEC7-A84C-9E91-109C46C2A4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96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de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rIns="457200"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CE80D-F426-3446-A313-EA5588E0B1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6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terprise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rIns="457200"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44D2D5-8744-B84B-B2D5-07C98658C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0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dvocacy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rIns="457200"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87AA6-A45E-B549-9482-5A8698781C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3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overnance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rIns="457200"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7617C-0A47-F04F-B07C-FD35F771D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26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omen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rIns="457200"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26711-7672-0B45-B511-F485B67D2F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4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Youth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rIns="457200"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D64FE-DF4E-CC4F-8195-D0F98A15F1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9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en Center Log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75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635763-1B66-C346-BBC3-69E4750BA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5178" y="2805446"/>
            <a:ext cx="6096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7D547-6704-8648-BAAA-E8D6E88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F74-96A6-EF4D-874D-89B0ABBD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62893"/>
            <a:ext cx="6078828" cy="4295107"/>
          </a:xfrm>
          <a:solidFill>
            <a:schemeClr val="bg2"/>
          </a:solidFill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28346B-1B13-0244-8B39-B960DA295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D547-6704-8648-BAAA-E8D6E88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F74-96A6-EF4D-874D-89B0ABBD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62893"/>
            <a:ext cx="6078828" cy="4295107"/>
          </a:xfrm>
          <a:solidFill>
            <a:schemeClr val="bg2"/>
          </a:solidFill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9BF120-1B55-B348-A986-D7EEE4470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5178" y="2805446"/>
            <a:ext cx="60960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FCDBA-1118-FE45-8F0A-B557E8926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6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Latin Am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D547-6704-8648-BAAA-E8D6E88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F74-96A6-EF4D-874D-89B0ABBD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62893"/>
            <a:ext cx="6078828" cy="4295107"/>
          </a:xfrm>
          <a:solidFill>
            <a:schemeClr val="bg2"/>
          </a:solidFill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F2277-32DA-3140-B765-BE63FDDD2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5178" y="2805446"/>
            <a:ext cx="60960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E88CB0-860B-A641-9329-83288F253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3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Af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D547-6704-8648-BAAA-E8D6E88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F74-96A6-EF4D-874D-89B0ABBD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62893"/>
            <a:ext cx="6078828" cy="4295107"/>
          </a:xfrm>
          <a:solidFill>
            <a:schemeClr val="bg2"/>
          </a:solidFill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968EA8-E67E-B543-8B67-CA98F5434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5178" y="2805446"/>
            <a:ext cx="60960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B9D24-625F-3A40-B900-69CEC94650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4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D547-6704-8648-BAAA-E8D6E88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F74-96A6-EF4D-874D-89B0ABBD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62893"/>
            <a:ext cx="6078828" cy="4295107"/>
          </a:xfrm>
          <a:solidFill>
            <a:schemeClr val="bg2"/>
          </a:solidFill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346E9C-4FB6-FE41-940D-71CE526F0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5178" y="2805446"/>
            <a:ext cx="60960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E5F73-36BD-7A44-A1DF-3AEA97688B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3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Middle Ea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D547-6704-8648-BAAA-E8D6E88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F74-96A6-EF4D-874D-89B0ABBD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62893"/>
            <a:ext cx="6078828" cy="4295107"/>
          </a:xfrm>
          <a:solidFill>
            <a:schemeClr val="bg2"/>
          </a:solidFill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80787F-9B79-F14A-A8AF-5415C77BE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5178" y="2805446"/>
            <a:ext cx="6096000" cy="381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3F812-4A15-D64B-A9DB-2F583F0864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D547-6704-8648-BAAA-E8D6E88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F74-96A6-EF4D-874D-89B0ABBD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62893"/>
            <a:ext cx="6078828" cy="4295107"/>
          </a:xfrm>
          <a:solidFill>
            <a:schemeClr val="bg2"/>
          </a:solidFill>
        </p:spPr>
        <p:txBody>
          <a:bodyPr lIns="457200" tIns="365760" rIns="457200" b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C7D4A4-7795-2942-8FD4-6B9E5C73C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5178" y="2805446"/>
            <a:ext cx="60960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7F63A5-F60B-964D-904D-3718727353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PE Logo &amp; Contact Inf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09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GC Logo &amp; Contact Inf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45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EE Logo &amp; Contact Inf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PE Logo &amp;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89425" cy="4562475"/>
          </a:xfrm>
          <a:noFill/>
        </p:spPr>
        <p:txBody>
          <a:bodyPr bIns="731520"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6489425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37262-AC75-3E45-AA08-875836539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913" y="0"/>
            <a:ext cx="5689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39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vy Globe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49C074-29E2-8244-8420-EF88022F5A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21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Map 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71C-CF2E-DE40-9ADA-D3B3AC46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62475"/>
          </a:xfrm>
          <a:noFill/>
        </p:spPr>
        <p:txBody>
          <a:bodyPr bIns="73152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9956-9A66-264A-B2D7-6CEF13A4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62474"/>
            <a:ext cx="12191999" cy="2295525"/>
          </a:xfrm>
        </p:spPr>
        <p:txBody>
          <a:bodyPr lIns="457200" tIns="0" rIns="457200" bIns="457200"/>
          <a:lstStyle>
            <a:lvl1pPr marL="0" indent="0">
              <a:buNone/>
              <a:defRPr sz="2400" cap="all" spc="20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9C86C-5343-7449-957C-132247AE5ECC}"/>
              </a:ext>
            </a:extLst>
          </p:cNvPr>
          <p:cNvSpPr/>
          <p:nvPr userDrawn="1"/>
        </p:nvSpPr>
        <p:spPr>
          <a:xfrm>
            <a:off x="450761" y="4121239"/>
            <a:ext cx="1519708" cy="901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1F574-2358-5744-B88A-94ADEC6915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8769" y="6221691"/>
            <a:ext cx="604943" cy="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1E521-88F1-3947-B146-06A5BDAA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62896"/>
          </a:xfrm>
          <a:prstGeom prst="rect">
            <a:avLst/>
          </a:prstGeom>
          <a:blipFill>
            <a:blip r:embed="rId38"/>
            <a:stretch>
              <a:fillRect/>
            </a:stretch>
          </a:blipFill>
        </p:spPr>
        <p:txBody>
          <a:bodyPr vert="horz" lIns="457200" tIns="457200" rIns="457200" bIns="45720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2D24B-F7F8-9D49-AEEC-5A277AD3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3097530"/>
            <a:ext cx="11229734" cy="330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5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  <p:sldLayoutId id="2147483676" r:id="rId4"/>
    <p:sldLayoutId id="2147483680" r:id="rId5"/>
    <p:sldLayoutId id="2147483681" r:id="rId6"/>
    <p:sldLayoutId id="2147483677" r:id="rId7"/>
    <p:sldLayoutId id="2147483656" r:id="rId8"/>
    <p:sldLayoutId id="2147483657" r:id="rId9"/>
    <p:sldLayoutId id="2147483686" r:id="rId10"/>
    <p:sldLayoutId id="2147483687" r:id="rId11"/>
    <p:sldLayoutId id="2147483655" r:id="rId12"/>
    <p:sldLayoutId id="2147483651" r:id="rId13"/>
    <p:sldLayoutId id="2147483682" r:id="rId14"/>
    <p:sldLayoutId id="2147483653" r:id="rId15"/>
    <p:sldLayoutId id="2147483684" r:id="rId16"/>
    <p:sldLayoutId id="2147483685" r:id="rId17"/>
    <p:sldLayoutId id="2147483652" r:id="rId18"/>
    <p:sldLayoutId id="2147483654" r:id="rId19"/>
    <p:sldLayoutId id="2147483650" r:id="rId20"/>
    <p:sldLayoutId id="2147483683" r:id="rId21"/>
    <p:sldLayoutId id="2147483674" r:id="rId22"/>
    <p:sldLayoutId id="2147483658" r:id="rId23"/>
    <p:sldLayoutId id="2147483661" r:id="rId24"/>
    <p:sldLayoutId id="2147483662" r:id="rId25"/>
    <p:sldLayoutId id="2147483659" r:id="rId26"/>
    <p:sldLayoutId id="2147483660" r:id="rId27"/>
    <p:sldLayoutId id="2147483671" r:id="rId28"/>
    <p:sldLayoutId id="2147483672" r:id="rId29"/>
    <p:sldLayoutId id="2147483663" r:id="rId30"/>
    <p:sldLayoutId id="2147483664" r:id="rId31"/>
    <p:sldLayoutId id="2147483665" r:id="rId32"/>
    <p:sldLayoutId id="2147483666" r:id="rId33"/>
    <p:sldLayoutId id="2147483667" r:id="rId34"/>
    <p:sldLayoutId id="2147483668" r:id="rId35"/>
    <p:sldLayoutId id="2147483670" r:id="rId36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sz="4000" b="1" i="0" kern="1200" cap="all" spc="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2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200" b="0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1" i="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501commons.org/resources/tools-and-best-practices/assessment/CaseyTool.xls/view" TargetMode="External"/><Relationship Id="rId4" Type="http://schemas.openxmlformats.org/officeDocument/2006/relationships/hyperlink" Target="https://msh.org/resources/organizational-capacity-assessment-tool-oca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philanthropyu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EE14-46A5-0B7B-6D1D-C1EB4408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sz="4800" dirty="0"/>
              <a:t>odels for sustainable</a:t>
            </a:r>
            <a:br>
              <a:rPr lang="en-US" sz="4800" dirty="0"/>
            </a:br>
            <a:r>
              <a:rPr lang="en-US" sz="4800" dirty="0"/>
              <a:t>civil society organizations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07C31-B750-0559-1E9E-0FF1AAC13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Bettcher, </a:t>
            </a:r>
            <a:r>
              <a:rPr lang="en-US" dirty="0" err="1"/>
              <a:t>Phd</a:t>
            </a:r>
            <a:endParaRPr lang="en-US" dirty="0"/>
          </a:p>
          <a:p>
            <a:r>
              <a:rPr lang="en-US" dirty="0"/>
              <a:t>Democracy lounge</a:t>
            </a:r>
          </a:p>
          <a:p>
            <a:r>
              <a:rPr lang="en-US" dirty="0"/>
              <a:t>October 27, 2022</a:t>
            </a:r>
          </a:p>
        </p:txBody>
      </p:sp>
    </p:spTree>
    <p:extLst>
      <p:ext uri="{BB962C8B-B14F-4D97-AF65-F5344CB8AC3E}">
        <p14:creationId xmlns:p14="http://schemas.microsoft.com/office/powerpoint/2010/main" val="245454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3E15-A6BC-07BE-CB5F-FB01DE87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9057"/>
          </a:xfrm>
        </p:spPr>
        <p:txBody>
          <a:bodyPr anchor="b">
            <a:normAutofit/>
          </a:bodyPr>
          <a:lstStyle/>
          <a:p>
            <a:r>
              <a:rPr lang="en-US" dirty="0"/>
              <a:t>Identify your Stakeholders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6650BD-FE24-2B13-671A-C90D1E551A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46B5133-9367-EA35-7822-B9CDAB039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709057"/>
            <a:ext cx="4815621" cy="5148943"/>
          </a:xfrm>
        </p:spPr>
        <p:txBody>
          <a:bodyPr>
            <a:normAutofit/>
          </a:bodyPr>
          <a:lstStyle/>
          <a:p>
            <a:r>
              <a:rPr lang="en-US" dirty="0"/>
              <a:t>Whom do you serve?</a:t>
            </a:r>
          </a:p>
          <a:p>
            <a:r>
              <a:rPr lang="en-US" dirty="0"/>
              <a:t>Do you have any allies among NGOs, Business, Government?</a:t>
            </a:r>
          </a:p>
          <a:p>
            <a:r>
              <a:rPr lang="en-US" dirty="0"/>
              <a:t>What donors are interested in your social objective?</a:t>
            </a:r>
          </a:p>
          <a:p>
            <a:r>
              <a:rPr lang="en-US" dirty="0"/>
              <a:t>Whom can you recruit as volunteers?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4FAE28-C8E4-1C64-9900-787ED7F84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26001"/>
              </p:ext>
            </p:extLst>
          </p:nvPr>
        </p:nvGraphicFramePr>
        <p:xfrm>
          <a:off x="4815621" y="1709057"/>
          <a:ext cx="7376379" cy="507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6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0694">
                <a:tc>
                  <a:txBody>
                    <a:bodyPr/>
                    <a:lstStyle/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Customers: Fee payers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4" marR="54764" marT="0" marB="0" anchor="ctr"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4375" algn="l"/>
                        </a:tabLst>
                      </a:pPr>
                      <a:r>
                        <a:rPr lang="en-GB" sz="2000" dirty="0">
                          <a:effectLst/>
                        </a:rPr>
                        <a:t>Allies: Policy partners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4" marR="54764" marT="0" marB="0" anchor="ctr">
                    <a:solidFill>
                      <a:srgbClr val="66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190">
                <a:tc>
                  <a:txBody>
                    <a:bodyPr/>
                    <a:lstStyle/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4375" algn="l"/>
                        </a:tabLst>
                      </a:pPr>
                      <a:r>
                        <a:rPr lang="en-GB" sz="2000" dirty="0">
                          <a:effectLst/>
                        </a:rPr>
                        <a:t>Members: Dues payers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4" marR="54764" marT="0" marB="0" anchor="ctr"/>
                </a:tc>
                <a:tc>
                  <a:txBody>
                    <a:bodyPr/>
                    <a:lstStyle/>
                    <a:p>
                      <a:pPr marL="0" marR="0" indent="2286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4375" algn="l"/>
                        </a:tabLs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Partners: Providers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2286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2286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2286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4" marR="54764" marT="0" marB="0" anchor="ctr">
                    <a:solidFill>
                      <a:srgbClr val="66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A9B86C1-A0DD-40E3-B58C-DC25416ED156}"/>
              </a:ext>
            </a:extLst>
          </p:cNvPr>
          <p:cNvSpPr/>
          <p:nvPr/>
        </p:nvSpPr>
        <p:spPr>
          <a:xfrm>
            <a:off x="5405235" y="6343032"/>
            <a:ext cx="6028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Copyright by Rick O’ Sullivan, Change Management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3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8240-F6A6-3DF7-BE42-50EA70F3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3743"/>
          </a:xfrm>
        </p:spPr>
        <p:txBody>
          <a:bodyPr/>
          <a:lstStyle/>
          <a:p>
            <a:r>
              <a:rPr lang="en-US" dirty="0"/>
              <a:t>Diversify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9847-C9D8-C19C-38A1-93CB0460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743"/>
            <a:ext cx="12192000" cy="52142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Fundraising				_______</a:t>
            </a:r>
          </a:p>
          <a:p>
            <a:pPr marL="0" indent="0">
              <a:buNone/>
            </a:pPr>
            <a:r>
              <a:rPr lang="en-US" dirty="0"/>
              <a:t>Memberships				_______</a:t>
            </a:r>
          </a:p>
          <a:p>
            <a:pPr marL="0" indent="0">
              <a:buNone/>
            </a:pPr>
            <a:r>
              <a:rPr lang="en-US" dirty="0"/>
              <a:t>Project Financing			_______</a:t>
            </a:r>
          </a:p>
          <a:p>
            <a:pPr marL="0" indent="0">
              <a:buNone/>
            </a:pPr>
            <a:r>
              <a:rPr lang="en-US" dirty="0"/>
              <a:t>Organization Grants			_______</a:t>
            </a:r>
          </a:p>
          <a:p>
            <a:pPr marL="0" indent="0">
              <a:buNone/>
            </a:pPr>
            <a:r>
              <a:rPr lang="en-US" dirty="0"/>
              <a:t>Products/Fee for service		</a:t>
            </a:r>
            <a:r>
              <a:rPr lang="en-US" u="sng" dirty="0"/>
              <a:t>_______</a:t>
            </a:r>
          </a:p>
          <a:p>
            <a:pPr marL="0" indent="0">
              <a:buNone/>
            </a:pPr>
            <a:r>
              <a:rPr lang="en-US" dirty="0"/>
              <a:t>Sponsorships				</a:t>
            </a:r>
            <a:r>
              <a:rPr lang="en-US" u="sng" dirty="0"/>
              <a:t> _______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				100%</a:t>
            </a:r>
          </a:p>
        </p:txBody>
      </p:sp>
    </p:spTree>
    <p:extLst>
      <p:ext uri="{BB962C8B-B14F-4D97-AF65-F5344CB8AC3E}">
        <p14:creationId xmlns:p14="http://schemas.microsoft.com/office/powerpoint/2010/main" val="255094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8240-F6A6-3DF7-BE42-50EA70F3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3743"/>
          </a:xfrm>
        </p:spPr>
        <p:txBody>
          <a:bodyPr/>
          <a:lstStyle/>
          <a:p>
            <a:r>
              <a:rPr lang="en-US" dirty="0"/>
              <a:t>Know your financial health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510B679-66C3-4D85-B321-F66CE9C3F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1409"/>
              </p:ext>
            </p:extLst>
          </p:nvPr>
        </p:nvGraphicFramePr>
        <p:xfrm>
          <a:off x="598170" y="2562224"/>
          <a:ext cx="9715500" cy="108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5">
                  <a:extLst>
                    <a:ext uri="{9D8B030D-6E8A-4147-A177-3AD203B41FA5}">
                      <a16:colId xmlns:a16="http://schemas.microsoft.com/office/drawing/2014/main" val="1676949927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1999815326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1499363500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796111059"/>
                    </a:ext>
                  </a:extLst>
                </a:gridCol>
              </a:tblGrid>
              <a:tr h="541973">
                <a:tc>
                  <a:txBody>
                    <a:bodyPr/>
                    <a:lstStyle/>
                    <a:p>
                      <a:r>
                        <a:rPr lang="en-US" dirty="0"/>
                        <a:t>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YTD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48689"/>
                  </a:ext>
                </a:extLst>
              </a:tr>
              <a:tr h="541973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YTD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2887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532D0D-D842-A310-C770-4D35626A9A70}"/>
              </a:ext>
            </a:extLst>
          </p:cNvPr>
          <p:cNvSpPr txBox="1"/>
          <p:nvPr/>
        </p:nvSpPr>
        <p:spPr>
          <a:xfrm>
            <a:off x="598170" y="3955376"/>
            <a:ext cx="10995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Operating reserves:  		Target 3+ months reserve</a:t>
            </a:r>
          </a:p>
          <a:p>
            <a:endParaRPr lang="en-US" dirty="0"/>
          </a:p>
          <a:p>
            <a:r>
              <a:rPr lang="en-US" dirty="0"/>
              <a:t>Vulnerability of revenue sources:	Demand for services; membership trend; external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A0855-6E4D-87F2-780A-315ED521D4AD}"/>
              </a:ext>
            </a:extLst>
          </p:cNvPr>
          <p:cNvSpPr txBox="1"/>
          <p:nvPr/>
        </p:nvSpPr>
        <p:spPr>
          <a:xfrm>
            <a:off x="508334" y="2068352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Quarterly reports </a:t>
            </a:r>
          </a:p>
        </p:txBody>
      </p:sp>
    </p:spTree>
    <p:extLst>
      <p:ext uri="{BB962C8B-B14F-4D97-AF65-F5344CB8AC3E}">
        <p14:creationId xmlns:p14="http://schemas.microsoft.com/office/powerpoint/2010/main" val="9947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18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D533B82-7FAD-076B-07D9-57CDCAC3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020235" cy="6858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Sustainable CSO</a:t>
            </a:r>
            <a:r>
              <a:rPr lang="en-US" sz="4400" cap="small" dirty="0"/>
              <a:t>s…</a:t>
            </a:r>
            <a:br>
              <a:rPr lang="en-US" sz="2700" i="1" dirty="0"/>
            </a:br>
            <a:r>
              <a:rPr lang="en-US" sz="2700" i="1" dirty="0"/>
              <a:t> </a:t>
            </a:r>
            <a:br>
              <a:rPr lang="en-US" sz="2700" i="1" dirty="0"/>
            </a:br>
            <a:r>
              <a:rPr lang="en-US" sz="2700" b="0" dirty="0"/>
              <a:t>1. Remain true to their mission</a:t>
            </a:r>
            <a:r>
              <a:rPr lang="en-US" sz="2700" b="0" i="1" dirty="0"/>
              <a:t> </a:t>
            </a:r>
            <a:br>
              <a:rPr lang="en-US" sz="2700" b="0" i="1" dirty="0"/>
            </a:br>
            <a:br>
              <a:rPr lang="en-US" sz="2700" b="0" i="1" dirty="0"/>
            </a:br>
            <a:r>
              <a:rPr lang="en-US" sz="2700" b="0" i="1" dirty="0"/>
              <a:t>2.</a:t>
            </a:r>
            <a:r>
              <a:rPr lang="en-US" sz="2700" b="0" dirty="0"/>
              <a:t> demonstrate strong leadership and governance </a:t>
            </a:r>
            <a:br>
              <a:rPr lang="en-US" sz="2700" b="0" dirty="0"/>
            </a:br>
            <a:br>
              <a:rPr lang="en-US" sz="2700" b="0" dirty="0"/>
            </a:br>
            <a:r>
              <a:rPr lang="en-US" sz="2700" b="0" dirty="0"/>
              <a:t>3. create diversified revenue streams</a:t>
            </a:r>
            <a:br>
              <a:rPr lang="en-US" sz="2700" b="0" dirty="0"/>
            </a:br>
            <a:br>
              <a:rPr lang="en-US" sz="2700" b="0" dirty="0"/>
            </a:br>
            <a:r>
              <a:rPr lang="en-US" sz="2700" b="0" dirty="0"/>
              <a:t>4. Communicate effectively with  stakeholders</a:t>
            </a:r>
            <a:br>
              <a:rPr lang="en-US" b="0" dirty="0"/>
            </a:br>
            <a:endParaRPr lang="en-US" b="0" dirty="0"/>
          </a:p>
        </p:txBody>
      </p: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30678E-32A1-0840-2213-867F80E71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1783"/>
          <a:stretch/>
        </p:blipFill>
        <p:spPr>
          <a:xfrm>
            <a:off x="5020234" y="1"/>
            <a:ext cx="717176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53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C471-6DEB-B817-3944-F2A5C26E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62896"/>
          </a:xfrm>
        </p:spPr>
        <p:txBody>
          <a:bodyPr anchor="b">
            <a:normAutofit/>
          </a:bodyPr>
          <a:lstStyle/>
          <a:p>
            <a:r>
              <a:rPr lang="en-US" dirty="0"/>
              <a:t>Closing Civil society Space</a:t>
            </a:r>
          </a:p>
        </p:txBody>
      </p:sp>
      <p:pic>
        <p:nvPicPr>
          <p:cNvPr id="5" name="Content Placeholder 4" descr="A group of people wearing vr goggles&#10;&#10;Description automatically generated with low confidence">
            <a:extLst>
              <a:ext uri="{FF2B5EF4-FFF2-40B4-BE49-F238E27FC236}">
                <a16:creationId xmlns:a16="http://schemas.microsoft.com/office/drawing/2014/main" id="{00BCA645-A8EF-EB67-1C0A-FDBF80E1C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084" b="7729"/>
          <a:stretch/>
        </p:blipFill>
        <p:spPr>
          <a:xfrm>
            <a:off x="20" y="2562897"/>
            <a:ext cx="12191980" cy="4295103"/>
          </a:xfrm>
          <a:noFill/>
        </p:spPr>
      </p:pic>
    </p:spTree>
    <p:extLst>
      <p:ext uri="{BB962C8B-B14F-4D97-AF65-F5344CB8AC3E}">
        <p14:creationId xmlns:p14="http://schemas.microsoft.com/office/powerpoint/2010/main" val="238538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5D00-E339-583A-3322-1B90470E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3" y="-795226"/>
            <a:ext cx="12192000" cy="2562896"/>
          </a:xfrm>
        </p:spPr>
        <p:txBody>
          <a:bodyPr anchor="b">
            <a:normAutofit/>
          </a:bodyPr>
          <a:lstStyle/>
          <a:p>
            <a:r>
              <a:rPr lang="en-US" sz="3600" dirty="0"/>
              <a:t>6 Steps to build a sustainable CSO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26524-8C41-B291-892F-EFE8B5C69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982" y="1898228"/>
            <a:ext cx="7773939" cy="4295103"/>
          </a:xfrm>
          <a:prstGeom prst="rect">
            <a:avLst/>
          </a:prstGeom>
          <a:noFill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4BC00C3-F588-7125-DBE9-F7D3AE56E91A}"/>
              </a:ext>
            </a:extLst>
          </p:cNvPr>
          <p:cNvSpPr/>
          <p:nvPr/>
        </p:nvSpPr>
        <p:spPr>
          <a:xfrm rot="1718012">
            <a:off x="6638425" y="2221015"/>
            <a:ext cx="479662" cy="4412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E88D197-45D2-D6A1-0F6B-FB9FA4CA4BA5}"/>
              </a:ext>
            </a:extLst>
          </p:cNvPr>
          <p:cNvSpPr/>
          <p:nvPr/>
        </p:nvSpPr>
        <p:spPr>
          <a:xfrm rot="5400000">
            <a:off x="7120122" y="3816994"/>
            <a:ext cx="479662" cy="4412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4265658-DBF0-26FF-12FB-33AF8CE28561}"/>
              </a:ext>
            </a:extLst>
          </p:cNvPr>
          <p:cNvSpPr/>
          <p:nvPr/>
        </p:nvSpPr>
        <p:spPr>
          <a:xfrm rot="9007434">
            <a:off x="6640057" y="5415173"/>
            <a:ext cx="479662" cy="4412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483B368-619E-CEE2-2A2E-A7A9E0D26F6E}"/>
              </a:ext>
            </a:extLst>
          </p:cNvPr>
          <p:cNvSpPr/>
          <p:nvPr/>
        </p:nvSpPr>
        <p:spPr>
          <a:xfrm rot="12980213">
            <a:off x="4542316" y="5477926"/>
            <a:ext cx="479662" cy="4412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5610BF-AE9E-FFB8-DFB9-0EDBABB4C665}"/>
              </a:ext>
            </a:extLst>
          </p:cNvPr>
          <p:cNvSpPr/>
          <p:nvPr/>
        </p:nvSpPr>
        <p:spPr>
          <a:xfrm rot="16200000">
            <a:off x="3894451" y="3736981"/>
            <a:ext cx="479662" cy="4412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1C2EE56-6F09-93F6-2A98-C6178D662B5C}"/>
              </a:ext>
            </a:extLst>
          </p:cNvPr>
          <p:cNvSpPr/>
          <p:nvPr/>
        </p:nvSpPr>
        <p:spPr>
          <a:xfrm rot="19439775">
            <a:off x="4267492" y="2157012"/>
            <a:ext cx="479662" cy="4412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5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4D47-ACB9-8870-C127-E4F8647C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86374"/>
          </a:xfrm>
        </p:spPr>
        <p:txBody>
          <a:bodyPr/>
          <a:lstStyle/>
          <a:p>
            <a:r>
              <a:rPr lang="en-US" dirty="0"/>
              <a:t>Diagnostic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B7DC79-8476-5321-B730-12D8BF65E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635098"/>
              </p:ext>
            </p:extLst>
          </p:nvPr>
        </p:nvGraphicFramePr>
        <p:xfrm>
          <a:off x="1621971" y="2044829"/>
          <a:ext cx="9231086" cy="329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9B91FE-172B-59B2-2998-6F792EDAC417}"/>
              </a:ext>
            </a:extLst>
          </p:cNvPr>
          <p:cNvSpPr txBox="1"/>
          <p:nvPr/>
        </p:nvSpPr>
        <p:spPr>
          <a:xfrm>
            <a:off x="779929" y="6149788"/>
            <a:ext cx="8382000" cy="43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BD767E-F919-E646-FE1D-902642A8C0AB}"/>
              </a:ext>
            </a:extLst>
          </p:cNvPr>
          <p:cNvSpPr txBox="1"/>
          <p:nvPr/>
        </p:nvSpPr>
        <p:spPr>
          <a:xfrm>
            <a:off x="941294" y="5504329"/>
            <a:ext cx="62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Organizational Capacity Assessment Tool (OCAT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Marguerite Casey Assessment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2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42D6-79A0-615A-D7EE-FCBE8FDA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6657"/>
          </a:xfrm>
        </p:spPr>
        <p:txBody>
          <a:bodyPr anchor="b">
            <a:normAutofit/>
          </a:bodyPr>
          <a:lstStyle/>
          <a:p>
            <a:r>
              <a:rPr lang="en-US" dirty="0"/>
              <a:t>Training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F6EF7B-DDC8-B745-ABE4-71AA8876B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94362"/>
            <a:ext cx="12192000" cy="3269276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6CA3E-60AC-2942-8F40-71E1583E815F}"/>
              </a:ext>
            </a:extLst>
          </p:cNvPr>
          <p:cNvSpPr txBox="1"/>
          <p:nvPr/>
        </p:nvSpPr>
        <p:spPr>
          <a:xfrm>
            <a:off x="700336" y="5935255"/>
            <a:ext cx="481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Philanthropy University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0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8A1F-BACF-C3BA-4BA3-73A40E7D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83161"/>
          </a:xfrm>
        </p:spPr>
        <p:txBody>
          <a:bodyPr anchor="b">
            <a:normAutofit/>
          </a:bodyPr>
          <a:lstStyle/>
          <a:p>
            <a:r>
              <a:rPr lang="en-US" dirty="0"/>
              <a:t>Social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1DB9E-3F35-3CF0-619D-EE539AFA6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83162"/>
            <a:ext cx="3877422" cy="5174838"/>
          </a:xfrm>
        </p:spPr>
        <p:txBody>
          <a:bodyPr>
            <a:normAutofit/>
          </a:bodyPr>
          <a:lstStyle/>
          <a:p>
            <a:r>
              <a:rPr lang="en-US" dirty="0"/>
              <a:t>How does your organization benefit society?</a:t>
            </a:r>
          </a:p>
          <a:p>
            <a:r>
              <a:rPr lang="en-US" dirty="0"/>
              <a:t>What is your value proposition?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D3C205-C8F3-1148-8DEA-99B5872EC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64090"/>
              </p:ext>
            </p:extLst>
          </p:nvPr>
        </p:nvGraphicFramePr>
        <p:xfrm>
          <a:off x="3246438" y="1712322"/>
          <a:ext cx="8945563" cy="40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455">
                  <a:extLst>
                    <a:ext uri="{9D8B030D-6E8A-4147-A177-3AD203B41FA5}">
                      <a16:colId xmlns:a16="http://schemas.microsoft.com/office/drawing/2014/main" val="95211201"/>
                    </a:ext>
                  </a:extLst>
                </a:gridCol>
                <a:gridCol w="4165109">
                  <a:extLst>
                    <a:ext uri="{9D8B030D-6E8A-4147-A177-3AD203B41FA5}">
                      <a16:colId xmlns:a16="http://schemas.microsoft.com/office/drawing/2014/main" val="3508437417"/>
                    </a:ext>
                  </a:extLst>
                </a:gridCol>
                <a:gridCol w="3200999">
                  <a:extLst>
                    <a:ext uri="{9D8B030D-6E8A-4147-A177-3AD203B41FA5}">
                      <a16:colId xmlns:a16="http://schemas.microsoft.com/office/drawing/2014/main" val="2273545083"/>
                    </a:ext>
                  </a:extLst>
                </a:gridCol>
              </a:tblGrid>
              <a:tr h="84087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Organization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Interest served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Social Objective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6709116"/>
                  </a:ext>
                </a:extLst>
              </a:tr>
              <a:tr h="112116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Kenyan Well-Drillers Association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 represent the commercial interests and provide training to well-drilling firms in Kenya.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 ensure communities in Kenya with affordable, quality access to fresh potable water.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2602505"/>
                  </a:ext>
                </a:extLst>
              </a:tr>
              <a:tr h="121045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Business Women’s Forum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BWF works to strengthen the role of businesswomen as leaders in the economy.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BWF helps to create a more vibrant economy by fully engaging women entrepreneurs in the formal market.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6862606"/>
                  </a:ext>
                </a:extLst>
              </a:tr>
              <a:tr h="84087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Your organization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254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74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453F-4F39-478A-39DD-499A590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2229"/>
          </a:xfrm>
        </p:spPr>
        <p:txBody>
          <a:bodyPr/>
          <a:lstStyle/>
          <a:p>
            <a:r>
              <a:rPr lang="en-US" dirty="0"/>
              <a:t>Good Governance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1983A5-4DEF-86E5-990D-A2B241E6DA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1273629"/>
            <a:ext cx="4175018" cy="533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unescap.org/pdd/prs/ProjectActivities/Ongoing/gg/image2.gif">
            <a:extLst>
              <a:ext uri="{FF2B5EF4-FFF2-40B4-BE49-F238E27FC236}">
                <a16:creationId xmlns:a16="http://schemas.microsoft.com/office/drawing/2014/main" id="{B1296C03-49E9-F695-E8A7-7B82219F7C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6" y="1791316"/>
            <a:ext cx="6203461" cy="3275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79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453F-4F39-478A-39DD-499A590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2229"/>
          </a:xfrm>
        </p:spPr>
        <p:txBody>
          <a:bodyPr/>
          <a:lstStyle/>
          <a:p>
            <a:r>
              <a:rPr lang="en-US" dirty="0"/>
              <a:t>Roles &amp; relationships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8ECF511-4488-6F3C-87B4-BD89C18A9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1115748"/>
            <a:ext cx="3929742" cy="5497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75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PE">
      <a:dk1>
        <a:srgbClr val="232323"/>
      </a:dk1>
      <a:lt1>
        <a:srgbClr val="FFFFFF"/>
      </a:lt1>
      <a:dk2>
        <a:srgbClr val="284869"/>
      </a:dk2>
      <a:lt2>
        <a:srgbClr val="F0F0F0"/>
      </a:lt2>
      <a:accent1>
        <a:srgbClr val="6699CC"/>
      </a:accent1>
      <a:accent2>
        <a:srgbClr val="5D4678"/>
      </a:accent2>
      <a:accent3>
        <a:srgbClr val="377B68"/>
      </a:accent3>
      <a:accent4>
        <a:srgbClr val="7E3058"/>
      </a:accent4>
      <a:accent5>
        <a:srgbClr val="AA5216"/>
      </a:accent5>
      <a:accent6>
        <a:srgbClr val="A3A7A7"/>
      </a:accent6>
      <a:hlink>
        <a:srgbClr val="6699CC"/>
      </a:hlink>
      <a:folHlink>
        <a:srgbClr val="A3A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0EB353-4BD9-F24D-BD47-E8072E9C5AF0}" vid="{6E174BAD-233E-ED44-AA5C-AF1B3A0E0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2b79a17e-a0aa-4688-9955-b4283c13186d">
      <Terms xmlns="http://schemas.microsoft.com/office/infopath/2007/PartnerControls"/>
    </lcf76f155ced4ddcb4097134ff3c332f>
    <TaxCatchAll xmlns="c880259d-5adb-42a3-b24e-1259f64690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4FA3BACDF264191FF2559F5AA8713" ma:contentTypeVersion="18" ma:contentTypeDescription="Create a new document." ma:contentTypeScope="" ma:versionID="e10589cbf744b110c32cd3c58613239e">
  <xsd:schema xmlns:xsd="http://www.w3.org/2001/XMLSchema" xmlns:xs="http://www.w3.org/2001/XMLSchema" xmlns:p="http://schemas.microsoft.com/office/2006/metadata/properties" xmlns:ns1="http://schemas.microsoft.com/sharepoint/v3" xmlns:ns2="2b79a17e-a0aa-4688-9955-b4283c13186d" xmlns:ns3="c880259d-5adb-42a3-b24e-1259f646904a" targetNamespace="http://schemas.microsoft.com/office/2006/metadata/properties" ma:root="true" ma:fieldsID="60c90bc31887afee5c7d685f4ddbf57c" ns1:_="" ns2:_="" ns3:_="">
    <xsd:import namespace="http://schemas.microsoft.com/sharepoint/v3"/>
    <xsd:import namespace="2b79a17e-a0aa-4688-9955-b4283c13186d"/>
    <xsd:import namespace="c880259d-5adb-42a3-b24e-1259f64690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9a17e-a0aa-4688-9955-b4283c131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23376ef-ca4b-43c0-a901-da517a25eb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0259d-5adb-42a3-b24e-1259f646904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374547-0506-427d-ad75-77fa9ba450e0}" ma:internalName="TaxCatchAll" ma:showField="CatchAllData" ma:web="c880259d-5adb-42a3-b24e-1259f64690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0BA74-A096-472C-8A7E-46590C46968A}">
  <ds:schemaRefs>
    <ds:schemaRef ds:uri="http://schemas.microsoft.com/office/infopath/2007/PartnerControls"/>
    <ds:schemaRef ds:uri="c880259d-5adb-42a3-b24e-1259f64690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2b79a17e-a0aa-4688-9955-b4283c1318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B6D84E-8E41-4651-996E-3512968A9E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BA8BB-BD69-4A11-87C3-635C38D3B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b79a17e-a0aa-4688-9955-b4283c13186d"/>
    <ds:schemaRef ds:uri="c880259d-5adb-42a3-b24e-1259f64690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CIPE_PPT_Template</Template>
  <TotalTime>828</TotalTime>
  <Words>592</Words>
  <Application>Microsoft Office PowerPoint</Application>
  <PresentationFormat>Widescreen</PresentationFormat>
  <Paragraphs>111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Office Theme</vt:lpstr>
      <vt:lpstr>Models for sustainable civil society organizations</vt:lpstr>
      <vt:lpstr>Sustainable CSOs…   1. Remain true to their mission   2. demonstrate strong leadership and governance   3. create diversified revenue streams  4. Communicate effectively with  stakeholders </vt:lpstr>
      <vt:lpstr>Closing Civil society Space</vt:lpstr>
      <vt:lpstr>6 Steps to build a sustainable CSO</vt:lpstr>
      <vt:lpstr>Diagnostic Assessment</vt:lpstr>
      <vt:lpstr>Training</vt:lpstr>
      <vt:lpstr>Social Objective</vt:lpstr>
      <vt:lpstr>Good Governance</vt:lpstr>
      <vt:lpstr>Roles &amp; relationships</vt:lpstr>
      <vt:lpstr>Identify your Stakeholders</vt:lpstr>
      <vt:lpstr>Diversify Revenues</vt:lpstr>
      <vt:lpstr>Know your financial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Subscriptions</dc:title>
  <dc:creator>Lars Benson</dc:creator>
  <cp:lastModifiedBy>Kim Bettcher</cp:lastModifiedBy>
  <cp:revision>4</cp:revision>
  <cp:lastPrinted>2018-09-11T18:42:37Z</cp:lastPrinted>
  <dcterms:created xsi:type="dcterms:W3CDTF">2022-10-14T19:17:49Z</dcterms:created>
  <dcterms:modified xsi:type="dcterms:W3CDTF">2022-10-26T10:41:00Z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0x0101000354FA3BACDF264191FF2559F5AA8713</vt:lpwstr>
  </property>
  <property fmtid="{D5CDD505-2E9C-101B-9397-08002B2CF9AE}" pid="3" name="Order">
    <vt:r8>619800</vt:r8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ediaServiceImageTags">
    <vt:lpwstr/>
  </property>
</Properties>
</file>